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83" r:id="rId2"/>
    <p:sldId id="295" r:id="rId3"/>
    <p:sldId id="296" r:id="rId4"/>
    <p:sldId id="297" r:id="rId5"/>
    <p:sldId id="299" r:id="rId6"/>
    <p:sldId id="298" r:id="rId7"/>
    <p:sldId id="300" r:id="rId8"/>
    <p:sldId id="301" r:id="rId9"/>
    <p:sldId id="302" r:id="rId10"/>
    <p:sldId id="303" r:id="rId11"/>
    <p:sldId id="304" r:id="rId12"/>
    <p:sldId id="305" r:id="rId13"/>
    <p:sldId id="306" r:id="rId14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CA196"/>
    <a:srgbClr val="ECD873"/>
    <a:srgbClr val="92BD61"/>
    <a:srgbClr val="DE7272"/>
    <a:srgbClr val="73992F"/>
    <a:srgbClr val="2288A4"/>
    <a:srgbClr val="E337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24" autoAdjust="0"/>
    <p:restoredTop sz="95401" autoAdjust="0"/>
  </p:normalViewPr>
  <p:slideViewPr>
    <p:cSldViewPr snapToGrid="0" showGuides="1">
      <p:cViewPr varScale="1">
        <p:scale>
          <a:sx n="86" d="100"/>
          <a:sy n="86" d="100"/>
        </p:scale>
        <p:origin x="36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3264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1123B8-5DAF-4B48-8E45-EFF1C27D447D}" type="datetimeFigureOut">
              <a:rPr lang="zh-CN" altLang="en-US" smtClean="0"/>
              <a:t>2018/9/27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34027-7213-4DFD-ACBB-2450BC464B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6820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534027-7213-4DFD-ACBB-2450BC464B1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6684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534027-7213-4DFD-ACBB-2450BC464B1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179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534027-7213-4DFD-ACBB-2450BC464B1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968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10357" t="13772" r="35880" b="511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6" t="16650" b="16860"/>
          <a:stretch/>
        </p:blipFill>
        <p:spPr>
          <a:xfrm>
            <a:off x="0" y="0"/>
            <a:ext cx="6633028" cy="686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74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DD4D41-FAE6-4E89-A552-9CCF02D73E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065267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1200"/>
              </a:spcBef>
              <a:buClr>
                <a:srgbClr val="0070C0"/>
              </a:buClr>
              <a:buFont typeface="Wingdings" panose="05000000000000000000" pitchFamily="2" charset="2"/>
              <a:buChar char="p"/>
              <a:defRPr sz="2400">
                <a:latin typeface="迷你简准圆" panose="03000509000000000000" pitchFamily="65" charset="-122"/>
                <a:ea typeface="迷你简准圆" panose="03000509000000000000" pitchFamily="65" charset="-122"/>
              </a:defRPr>
            </a:lvl1pPr>
            <a:lvl2pPr>
              <a:lnSpc>
                <a:spcPct val="100000"/>
              </a:lnSpc>
              <a:spcBef>
                <a:spcPts val="1200"/>
              </a:spcBef>
              <a:defRPr sz="2000">
                <a:latin typeface="迷你简准圆" panose="03000509000000000000" pitchFamily="65" charset="-122"/>
                <a:ea typeface="迷你简准圆" panose="03000509000000000000" pitchFamily="65" charset="-122"/>
              </a:defRPr>
            </a:lvl2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53887B1-2817-43B9-8A7F-62E07DD7BC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1" t="23612"/>
          <a:stretch/>
        </p:blipFill>
        <p:spPr>
          <a:xfrm>
            <a:off x="0" y="1"/>
            <a:ext cx="1758505" cy="1816100"/>
          </a:xfrm>
          <a:prstGeom prst="rect">
            <a:avLst/>
          </a:prstGeom>
        </p:spPr>
      </p:pic>
      <p:sp>
        <p:nvSpPr>
          <p:cNvPr id="9" name="文本占位符 8">
            <a:extLst>
              <a:ext uri="{FF2B5EF4-FFF2-40B4-BE49-F238E27FC236}">
                <a16:creationId xmlns:a16="http://schemas.microsoft.com/office/drawing/2014/main" id="{0D42E8F9-58C9-44A0-A5E7-CDC12316B2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97147" y="464831"/>
            <a:ext cx="9070975" cy="5847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迷你简准圆" panose="03000509000000000000" pitchFamily="65" charset="-122"/>
                <a:ea typeface="迷你简准圆" panose="03000509000000000000" pitchFamily="65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58910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7570107" y="1556824"/>
            <a:ext cx="3494088" cy="4465078"/>
          </a:xfrm>
          <a:custGeom>
            <a:avLst/>
            <a:gdLst>
              <a:gd name="connsiteX0" fmla="*/ 0 w 3494088"/>
              <a:gd name="connsiteY0" fmla="*/ 0 h 4465078"/>
              <a:gd name="connsiteX1" fmla="*/ 3494088 w 3494088"/>
              <a:gd name="connsiteY1" fmla="*/ 0 h 4465078"/>
              <a:gd name="connsiteX2" fmla="*/ 3494088 w 3494088"/>
              <a:gd name="connsiteY2" fmla="*/ 4465078 h 4465078"/>
              <a:gd name="connsiteX3" fmla="*/ 0 w 3494088"/>
              <a:gd name="connsiteY3" fmla="*/ 4465078 h 4465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4088" h="4465078">
                <a:moveTo>
                  <a:pt x="0" y="0"/>
                </a:moveTo>
                <a:lnTo>
                  <a:pt x="3494088" y="0"/>
                </a:lnTo>
                <a:lnTo>
                  <a:pt x="3494088" y="4465078"/>
                </a:lnTo>
                <a:lnTo>
                  <a:pt x="0" y="44650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436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2025651" y="3406595"/>
            <a:ext cx="2174876" cy="2174876"/>
          </a:xfrm>
          <a:custGeom>
            <a:avLst/>
            <a:gdLst>
              <a:gd name="connsiteX0" fmla="*/ 1087438 w 2174876"/>
              <a:gd name="connsiteY0" fmla="*/ 0 h 2174876"/>
              <a:gd name="connsiteX1" fmla="*/ 2174876 w 2174876"/>
              <a:gd name="connsiteY1" fmla="*/ 1087438 h 2174876"/>
              <a:gd name="connsiteX2" fmla="*/ 1087438 w 2174876"/>
              <a:gd name="connsiteY2" fmla="*/ 2174876 h 2174876"/>
              <a:gd name="connsiteX3" fmla="*/ 0 w 2174876"/>
              <a:gd name="connsiteY3" fmla="*/ 1087438 h 2174876"/>
              <a:gd name="connsiteX4" fmla="*/ 1087438 w 2174876"/>
              <a:gd name="connsiteY4" fmla="*/ 0 h 2174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4876" h="2174876">
                <a:moveTo>
                  <a:pt x="1087438" y="0"/>
                </a:moveTo>
                <a:cubicBezTo>
                  <a:pt x="1688013" y="0"/>
                  <a:pt x="2174876" y="486863"/>
                  <a:pt x="2174876" y="1087438"/>
                </a:cubicBezTo>
                <a:cubicBezTo>
                  <a:pt x="2174876" y="1688013"/>
                  <a:pt x="1688013" y="2174876"/>
                  <a:pt x="1087438" y="2174876"/>
                </a:cubicBezTo>
                <a:cubicBezTo>
                  <a:pt x="486863" y="2174876"/>
                  <a:pt x="0" y="1688013"/>
                  <a:pt x="0" y="1087438"/>
                </a:cubicBezTo>
                <a:cubicBezTo>
                  <a:pt x="0" y="486863"/>
                  <a:pt x="486863" y="0"/>
                  <a:pt x="108743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6450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168402" y="3243306"/>
            <a:ext cx="2300851" cy="2575677"/>
          </a:xfrm>
          <a:custGeom>
            <a:avLst/>
            <a:gdLst>
              <a:gd name="connsiteX0" fmla="*/ 0 w 2300851"/>
              <a:gd name="connsiteY0" fmla="*/ 0 h 2575677"/>
              <a:gd name="connsiteX1" fmla="*/ 2300851 w 2300851"/>
              <a:gd name="connsiteY1" fmla="*/ 0 h 2575677"/>
              <a:gd name="connsiteX2" fmla="*/ 2300851 w 2300851"/>
              <a:gd name="connsiteY2" fmla="*/ 2575677 h 2575677"/>
              <a:gd name="connsiteX3" fmla="*/ 0 w 2300851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1" h="2575677">
                <a:moveTo>
                  <a:pt x="0" y="0"/>
                </a:moveTo>
                <a:lnTo>
                  <a:pt x="2300851" y="0"/>
                </a:lnTo>
                <a:lnTo>
                  <a:pt x="2300851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686517" y="1759745"/>
            <a:ext cx="2300850" cy="2575677"/>
          </a:xfrm>
          <a:custGeom>
            <a:avLst/>
            <a:gdLst>
              <a:gd name="connsiteX0" fmla="*/ 0 w 2300850"/>
              <a:gd name="connsiteY0" fmla="*/ 0 h 2575677"/>
              <a:gd name="connsiteX1" fmla="*/ 2300850 w 2300850"/>
              <a:gd name="connsiteY1" fmla="*/ 0 h 2575677"/>
              <a:gd name="connsiteX2" fmla="*/ 2300850 w 2300850"/>
              <a:gd name="connsiteY2" fmla="*/ 2575677 h 2575677"/>
              <a:gd name="connsiteX3" fmla="*/ 0 w 2300850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0" h="2575677">
                <a:moveTo>
                  <a:pt x="0" y="0"/>
                </a:moveTo>
                <a:lnTo>
                  <a:pt x="2300850" y="0"/>
                </a:lnTo>
                <a:lnTo>
                  <a:pt x="2300850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204636" y="3243306"/>
            <a:ext cx="2300851" cy="2575677"/>
          </a:xfrm>
          <a:custGeom>
            <a:avLst/>
            <a:gdLst>
              <a:gd name="connsiteX0" fmla="*/ 0 w 2300851"/>
              <a:gd name="connsiteY0" fmla="*/ 0 h 2575677"/>
              <a:gd name="connsiteX1" fmla="*/ 2300851 w 2300851"/>
              <a:gd name="connsiteY1" fmla="*/ 0 h 2575677"/>
              <a:gd name="connsiteX2" fmla="*/ 2300851 w 2300851"/>
              <a:gd name="connsiteY2" fmla="*/ 2575677 h 2575677"/>
              <a:gd name="connsiteX3" fmla="*/ 0 w 2300851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1" h="2575677">
                <a:moveTo>
                  <a:pt x="0" y="0"/>
                </a:moveTo>
                <a:lnTo>
                  <a:pt x="2300851" y="0"/>
                </a:lnTo>
                <a:lnTo>
                  <a:pt x="2300851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722751" y="1759745"/>
            <a:ext cx="2300850" cy="2575677"/>
          </a:xfrm>
          <a:custGeom>
            <a:avLst/>
            <a:gdLst>
              <a:gd name="connsiteX0" fmla="*/ 0 w 2300850"/>
              <a:gd name="connsiteY0" fmla="*/ 0 h 2575677"/>
              <a:gd name="connsiteX1" fmla="*/ 2300850 w 2300850"/>
              <a:gd name="connsiteY1" fmla="*/ 0 h 2575677"/>
              <a:gd name="connsiteX2" fmla="*/ 2300850 w 2300850"/>
              <a:gd name="connsiteY2" fmla="*/ 2575677 h 2575677"/>
              <a:gd name="connsiteX3" fmla="*/ 0 w 2300850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0" h="2575677">
                <a:moveTo>
                  <a:pt x="0" y="0"/>
                </a:moveTo>
                <a:lnTo>
                  <a:pt x="2300850" y="0"/>
                </a:lnTo>
                <a:lnTo>
                  <a:pt x="2300850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094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3783010" y="1685926"/>
            <a:ext cx="2363161" cy="2123312"/>
          </a:xfrm>
          <a:custGeom>
            <a:avLst/>
            <a:gdLst>
              <a:gd name="connsiteX0" fmla="*/ 0 w 2363161"/>
              <a:gd name="connsiteY0" fmla="*/ 0 h 2123312"/>
              <a:gd name="connsiteX1" fmla="*/ 2363161 w 2363161"/>
              <a:gd name="connsiteY1" fmla="*/ 0 h 2123312"/>
              <a:gd name="connsiteX2" fmla="*/ 2363161 w 2363161"/>
              <a:gd name="connsiteY2" fmla="*/ 2123312 h 2123312"/>
              <a:gd name="connsiteX3" fmla="*/ 0 w 2363161"/>
              <a:gd name="connsiteY3" fmla="*/ 2123312 h 2123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3161" h="2123312">
                <a:moveTo>
                  <a:pt x="0" y="0"/>
                </a:moveTo>
                <a:lnTo>
                  <a:pt x="2363161" y="0"/>
                </a:lnTo>
                <a:lnTo>
                  <a:pt x="2363161" y="2123312"/>
                </a:lnTo>
                <a:lnTo>
                  <a:pt x="0" y="21233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1"/>
          </p:nvPr>
        </p:nvSpPr>
        <p:spPr>
          <a:xfrm>
            <a:off x="3783010" y="3794364"/>
            <a:ext cx="2363161" cy="2140046"/>
          </a:xfrm>
          <a:custGeom>
            <a:avLst/>
            <a:gdLst>
              <a:gd name="connsiteX0" fmla="*/ 0 w 2363161"/>
              <a:gd name="connsiteY0" fmla="*/ 0 h 2140046"/>
              <a:gd name="connsiteX1" fmla="*/ 2363161 w 2363161"/>
              <a:gd name="connsiteY1" fmla="*/ 0 h 2140046"/>
              <a:gd name="connsiteX2" fmla="*/ 2363161 w 2363161"/>
              <a:gd name="connsiteY2" fmla="*/ 2140046 h 2140046"/>
              <a:gd name="connsiteX3" fmla="*/ 0 w 2363161"/>
              <a:gd name="connsiteY3" fmla="*/ 2140046 h 214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3161" h="2140046">
                <a:moveTo>
                  <a:pt x="0" y="0"/>
                </a:moveTo>
                <a:lnTo>
                  <a:pt x="2363161" y="0"/>
                </a:lnTo>
                <a:lnTo>
                  <a:pt x="2363161" y="2140046"/>
                </a:lnTo>
                <a:lnTo>
                  <a:pt x="0" y="2140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2"/>
          </p:nvPr>
        </p:nvSpPr>
        <p:spPr>
          <a:xfrm>
            <a:off x="6146171" y="3794364"/>
            <a:ext cx="2374316" cy="2140046"/>
          </a:xfrm>
          <a:custGeom>
            <a:avLst/>
            <a:gdLst>
              <a:gd name="connsiteX0" fmla="*/ 0 w 2374316"/>
              <a:gd name="connsiteY0" fmla="*/ 0 h 2140046"/>
              <a:gd name="connsiteX1" fmla="*/ 2374316 w 2374316"/>
              <a:gd name="connsiteY1" fmla="*/ 0 h 2140046"/>
              <a:gd name="connsiteX2" fmla="*/ 2374316 w 2374316"/>
              <a:gd name="connsiteY2" fmla="*/ 2140046 h 2140046"/>
              <a:gd name="connsiteX3" fmla="*/ 0 w 2374316"/>
              <a:gd name="connsiteY3" fmla="*/ 2140046 h 214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4316" h="2140046">
                <a:moveTo>
                  <a:pt x="0" y="0"/>
                </a:moveTo>
                <a:lnTo>
                  <a:pt x="2374316" y="0"/>
                </a:lnTo>
                <a:lnTo>
                  <a:pt x="2374316" y="2140046"/>
                </a:lnTo>
                <a:lnTo>
                  <a:pt x="0" y="2140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86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304926" y="2113203"/>
            <a:ext cx="2903618" cy="2903618"/>
          </a:xfrm>
          <a:custGeom>
            <a:avLst/>
            <a:gdLst>
              <a:gd name="connsiteX0" fmla="*/ 1451809 w 2903618"/>
              <a:gd name="connsiteY0" fmla="*/ 0 h 2903618"/>
              <a:gd name="connsiteX1" fmla="*/ 2903618 w 2903618"/>
              <a:gd name="connsiteY1" fmla="*/ 1451809 h 2903618"/>
              <a:gd name="connsiteX2" fmla="*/ 1451809 w 2903618"/>
              <a:gd name="connsiteY2" fmla="*/ 2903618 h 2903618"/>
              <a:gd name="connsiteX3" fmla="*/ 0 w 2903618"/>
              <a:gd name="connsiteY3" fmla="*/ 1451809 h 2903618"/>
              <a:gd name="connsiteX4" fmla="*/ 1451809 w 2903618"/>
              <a:gd name="connsiteY4" fmla="*/ 0 h 2903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3618" h="2903618">
                <a:moveTo>
                  <a:pt x="1451809" y="0"/>
                </a:moveTo>
                <a:cubicBezTo>
                  <a:pt x="2253621" y="0"/>
                  <a:pt x="2903618" y="649997"/>
                  <a:pt x="2903618" y="1451809"/>
                </a:cubicBezTo>
                <a:cubicBezTo>
                  <a:pt x="2903618" y="2253621"/>
                  <a:pt x="2253621" y="2903618"/>
                  <a:pt x="1451809" y="2903618"/>
                </a:cubicBezTo>
                <a:cubicBezTo>
                  <a:pt x="649997" y="2903618"/>
                  <a:pt x="0" y="2253621"/>
                  <a:pt x="0" y="1451809"/>
                </a:cubicBezTo>
                <a:cubicBezTo>
                  <a:pt x="0" y="649997"/>
                  <a:pt x="649997" y="0"/>
                  <a:pt x="1451809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4262969" y="1923776"/>
            <a:ext cx="1348614" cy="1348614"/>
          </a:xfrm>
          <a:custGeom>
            <a:avLst/>
            <a:gdLst>
              <a:gd name="connsiteX0" fmla="*/ 674307 w 1348614"/>
              <a:gd name="connsiteY0" fmla="*/ 0 h 1348614"/>
              <a:gd name="connsiteX1" fmla="*/ 1348614 w 1348614"/>
              <a:gd name="connsiteY1" fmla="*/ 674307 h 1348614"/>
              <a:gd name="connsiteX2" fmla="*/ 674307 w 1348614"/>
              <a:gd name="connsiteY2" fmla="*/ 1348614 h 1348614"/>
              <a:gd name="connsiteX3" fmla="*/ 0 w 1348614"/>
              <a:gd name="connsiteY3" fmla="*/ 674307 h 1348614"/>
              <a:gd name="connsiteX4" fmla="*/ 674307 w 1348614"/>
              <a:gd name="connsiteY4" fmla="*/ 0 h 1348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14" h="1348614">
                <a:moveTo>
                  <a:pt x="674307" y="0"/>
                </a:moveTo>
                <a:cubicBezTo>
                  <a:pt x="1046716" y="0"/>
                  <a:pt x="1348614" y="301898"/>
                  <a:pt x="1348614" y="674307"/>
                </a:cubicBezTo>
                <a:cubicBezTo>
                  <a:pt x="1348614" y="1046716"/>
                  <a:pt x="1046716" y="1348614"/>
                  <a:pt x="674307" y="1348614"/>
                </a:cubicBezTo>
                <a:cubicBezTo>
                  <a:pt x="301898" y="1348614"/>
                  <a:pt x="0" y="1046716"/>
                  <a:pt x="0" y="674307"/>
                </a:cubicBezTo>
                <a:cubicBezTo>
                  <a:pt x="0" y="301898"/>
                  <a:pt x="301898" y="0"/>
                  <a:pt x="674307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4747847" y="3253305"/>
            <a:ext cx="1830666" cy="1830664"/>
          </a:xfrm>
          <a:custGeom>
            <a:avLst/>
            <a:gdLst>
              <a:gd name="connsiteX0" fmla="*/ 915333 w 1830666"/>
              <a:gd name="connsiteY0" fmla="*/ 0 h 1830664"/>
              <a:gd name="connsiteX1" fmla="*/ 1830666 w 1830666"/>
              <a:gd name="connsiteY1" fmla="*/ 915332 h 1830664"/>
              <a:gd name="connsiteX2" fmla="*/ 915333 w 1830666"/>
              <a:gd name="connsiteY2" fmla="*/ 1830664 h 1830664"/>
              <a:gd name="connsiteX3" fmla="*/ 0 w 1830666"/>
              <a:gd name="connsiteY3" fmla="*/ 915332 h 1830664"/>
              <a:gd name="connsiteX4" fmla="*/ 915333 w 1830666"/>
              <a:gd name="connsiteY4" fmla="*/ 0 h 183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666" h="1830664">
                <a:moveTo>
                  <a:pt x="915333" y="0"/>
                </a:moveTo>
                <a:cubicBezTo>
                  <a:pt x="1420857" y="0"/>
                  <a:pt x="1830666" y="409808"/>
                  <a:pt x="1830666" y="915332"/>
                </a:cubicBezTo>
                <a:cubicBezTo>
                  <a:pt x="1830666" y="1420856"/>
                  <a:pt x="1420857" y="1830664"/>
                  <a:pt x="915333" y="1830664"/>
                </a:cubicBezTo>
                <a:cubicBezTo>
                  <a:pt x="409809" y="1830664"/>
                  <a:pt x="0" y="1420856"/>
                  <a:pt x="0" y="915332"/>
                </a:cubicBezTo>
                <a:cubicBezTo>
                  <a:pt x="0" y="409808"/>
                  <a:pt x="409809" y="0"/>
                  <a:pt x="915333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3"/>
          </p:nvPr>
        </p:nvSpPr>
        <p:spPr>
          <a:xfrm>
            <a:off x="6578512" y="1713486"/>
            <a:ext cx="2315544" cy="2315544"/>
          </a:xfrm>
          <a:custGeom>
            <a:avLst/>
            <a:gdLst>
              <a:gd name="connsiteX0" fmla="*/ 1157772 w 2315544"/>
              <a:gd name="connsiteY0" fmla="*/ 0 h 2315544"/>
              <a:gd name="connsiteX1" fmla="*/ 2315544 w 2315544"/>
              <a:gd name="connsiteY1" fmla="*/ 1157772 h 2315544"/>
              <a:gd name="connsiteX2" fmla="*/ 1157772 w 2315544"/>
              <a:gd name="connsiteY2" fmla="*/ 2315544 h 2315544"/>
              <a:gd name="connsiteX3" fmla="*/ 0 w 2315544"/>
              <a:gd name="connsiteY3" fmla="*/ 1157772 h 2315544"/>
              <a:gd name="connsiteX4" fmla="*/ 1157772 w 2315544"/>
              <a:gd name="connsiteY4" fmla="*/ 0 h 231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544" h="2315544">
                <a:moveTo>
                  <a:pt x="1157772" y="0"/>
                </a:moveTo>
                <a:cubicBezTo>
                  <a:pt x="1797192" y="0"/>
                  <a:pt x="2315544" y="518352"/>
                  <a:pt x="2315544" y="1157772"/>
                </a:cubicBezTo>
                <a:cubicBezTo>
                  <a:pt x="2315544" y="1797192"/>
                  <a:pt x="1797192" y="2315544"/>
                  <a:pt x="1157772" y="2315544"/>
                </a:cubicBezTo>
                <a:cubicBezTo>
                  <a:pt x="518352" y="2315544"/>
                  <a:pt x="0" y="1797192"/>
                  <a:pt x="0" y="1157772"/>
                </a:cubicBezTo>
                <a:cubicBezTo>
                  <a:pt x="0" y="518352"/>
                  <a:pt x="518352" y="0"/>
                  <a:pt x="1157772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865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6"/>
          <p:cNvSpPr>
            <a:spLocks noGrp="1"/>
          </p:cNvSpPr>
          <p:nvPr>
            <p:ph type="pic" sz="quarter" idx="10"/>
          </p:nvPr>
        </p:nvSpPr>
        <p:spPr>
          <a:xfrm>
            <a:off x="1432720" y="1746251"/>
            <a:ext cx="3036305" cy="2806137"/>
          </a:xfrm>
          <a:custGeom>
            <a:avLst/>
            <a:gdLst>
              <a:gd name="connsiteX0" fmla="*/ 0 w 3036305"/>
              <a:gd name="connsiteY0" fmla="*/ 0 h 2806137"/>
              <a:gd name="connsiteX1" fmla="*/ 3034688 w 3036305"/>
              <a:gd name="connsiteY1" fmla="*/ 157845 h 2806137"/>
              <a:gd name="connsiteX2" fmla="*/ 3036305 w 3036305"/>
              <a:gd name="connsiteY2" fmla="*/ 2507985 h 2806137"/>
              <a:gd name="connsiteX3" fmla="*/ 0 w 3036305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5" h="2806137">
                <a:moveTo>
                  <a:pt x="0" y="0"/>
                </a:moveTo>
                <a:lnTo>
                  <a:pt x="3034688" y="157845"/>
                </a:lnTo>
                <a:cubicBezTo>
                  <a:pt x="3035228" y="941225"/>
                  <a:pt x="3035766" y="1724605"/>
                  <a:pt x="3036305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1"/>
          </p:nvPr>
        </p:nvSpPr>
        <p:spPr>
          <a:xfrm>
            <a:off x="3530110" y="1746251"/>
            <a:ext cx="3034388" cy="2806137"/>
          </a:xfrm>
          <a:custGeom>
            <a:avLst/>
            <a:gdLst>
              <a:gd name="connsiteX0" fmla="*/ 0 w 3034388"/>
              <a:gd name="connsiteY0" fmla="*/ 0 h 2806137"/>
              <a:gd name="connsiteX1" fmla="*/ 3032772 w 3034388"/>
              <a:gd name="connsiteY1" fmla="*/ 157845 h 2806137"/>
              <a:gd name="connsiteX2" fmla="*/ 3034388 w 3034388"/>
              <a:gd name="connsiteY2" fmla="*/ 2507985 h 2806137"/>
              <a:gd name="connsiteX3" fmla="*/ 0 w 3034388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4388" h="2806137">
                <a:moveTo>
                  <a:pt x="0" y="0"/>
                </a:moveTo>
                <a:lnTo>
                  <a:pt x="3032772" y="157845"/>
                </a:lnTo>
                <a:cubicBezTo>
                  <a:pt x="3033311" y="941225"/>
                  <a:pt x="3033849" y="1724605"/>
                  <a:pt x="3034388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5625584" y="1746251"/>
            <a:ext cx="3036306" cy="2806137"/>
          </a:xfrm>
          <a:custGeom>
            <a:avLst/>
            <a:gdLst>
              <a:gd name="connsiteX0" fmla="*/ 0 w 3036306"/>
              <a:gd name="connsiteY0" fmla="*/ 0 h 2806137"/>
              <a:gd name="connsiteX1" fmla="*/ 3034689 w 3036306"/>
              <a:gd name="connsiteY1" fmla="*/ 157845 h 2806137"/>
              <a:gd name="connsiteX2" fmla="*/ 3036306 w 3036306"/>
              <a:gd name="connsiteY2" fmla="*/ 2507985 h 2806137"/>
              <a:gd name="connsiteX3" fmla="*/ 0 w 3036306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6" h="2806137">
                <a:moveTo>
                  <a:pt x="0" y="0"/>
                </a:moveTo>
                <a:lnTo>
                  <a:pt x="3034689" y="157845"/>
                </a:lnTo>
                <a:cubicBezTo>
                  <a:pt x="3035228" y="941225"/>
                  <a:pt x="3035767" y="1724605"/>
                  <a:pt x="3036306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3"/>
          </p:nvPr>
        </p:nvSpPr>
        <p:spPr>
          <a:xfrm>
            <a:off x="7722977" y="1746251"/>
            <a:ext cx="3036305" cy="2806137"/>
          </a:xfrm>
          <a:custGeom>
            <a:avLst/>
            <a:gdLst>
              <a:gd name="connsiteX0" fmla="*/ 0 w 3036305"/>
              <a:gd name="connsiteY0" fmla="*/ 0 h 2806137"/>
              <a:gd name="connsiteX1" fmla="*/ 3034688 w 3036305"/>
              <a:gd name="connsiteY1" fmla="*/ 157845 h 2806137"/>
              <a:gd name="connsiteX2" fmla="*/ 3036305 w 3036305"/>
              <a:gd name="connsiteY2" fmla="*/ 2507985 h 2806137"/>
              <a:gd name="connsiteX3" fmla="*/ 0 w 3036305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5" h="2806137">
                <a:moveTo>
                  <a:pt x="0" y="0"/>
                </a:moveTo>
                <a:lnTo>
                  <a:pt x="3034688" y="157845"/>
                </a:lnTo>
                <a:cubicBezTo>
                  <a:pt x="3035228" y="941225"/>
                  <a:pt x="3035766" y="1724605"/>
                  <a:pt x="3036305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523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10"/>
          <a:srcRect l="16141" t="22763" r="16141" b="23065"/>
          <a:stretch/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"/>
            <a:ext cx="12191999" cy="6857999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972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5422533" y="2569029"/>
            <a:ext cx="58947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第</a:t>
            </a:r>
            <a:r>
              <a:rPr lang="en-US" altLang="zh-CN" sz="4400" dirty="0">
                <a:solidFill>
                  <a:prstClr val="black">
                    <a:lumMod val="75000"/>
                    <a:lumOff val="25000"/>
                  </a:prstClr>
                </a:solidFill>
                <a:latin typeface="汉仪趣黑W" panose="00020600040101010101" pitchFamily="18" charset="-122"/>
                <a:ea typeface="汉仪趣黑W" panose="00020600040101010101" pitchFamily="18" charset="-122"/>
              </a:rPr>
              <a:t>9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章 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JSP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与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Java</a:t>
            </a:r>
            <a:r>
              <a:rPr kumimoji="0" lang="en-US" altLang="zh-CN" sz="4400" b="0" i="0" u="none" strike="noStrike" kern="1200" cap="none" spc="0" normalizeH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 Bean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汉仪趣黑W" panose="00020600040101010101" pitchFamily="18" charset="-122"/>
              <a:ea typeface="汉仪趣黑W" panose="00020600040101010101" pitchFamily="18" charset="-122"/>
              <a:cs typeface="+mn-cs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551958" y="3557135"/>
            <a:ext cx="5663730" cy="6110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李焕哲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214781-A73F-42B5-9EEA-F83A0E1AD18F}"/>
              </a:ext>
            </a:extLst>
          </p:cNvPr>
          <p:cNvSpPr txBox="1"/>
          <p:nvPr/>
        </p:nvSpPr>
        <p:spPr>
          <a:xfrm>
            <a:off x="5571805" y="4277300"/>
            <a:ext cx="5663730" cy="6110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河北地质大学 信息工程学院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94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8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9DD6A-F365-44EC-B79F-8844122B48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&lt;</a:t>
            </a:r>
            <a:r>
              <a:rPr lang="en-US" altLang="zh-CN" dirty="0" err="1"/>
              <a:t>jsp:getProperty</a:t>
            </a:r>
            <a:r>
              <a:rPr lang="en-US" altLang="zh-CN" dirty="0"/>
              <a:t>&gt;</a:t>
            </a:r>
            <a:r>
              <a:rPr lang="zh-CN" altLang="en-US" dirty="0"/>
              <a:t>标签是用来获得</a:t>
            </a:r>
            <a:r>
              <a:rPr lang="en-US" altLang="zh-CN" dirty="0"/>
              <a:t>Bean</a:t>
            </a:r>
            <a:r>
              <a:rPr lang="zh-CN" altLang="en-US" dirty="0"/>
              <a:t>属性值，并且可以显示在浏览器中。</a:t>
            </a:r>
            <a:endParaRPr lang="en-US" altLang="zh-CN" dirty="0"/>
          </a:p>
          <a:p>
            <a:r>
              <a:rPr lang="zh-CN" altLang="en-US" dirty="0"/>
              <a:t>该标签必须和</a:t>
            </a:r>
            <a:r>
              <a:rPr lang="en-US" altLang="zh-CN" dirty="0"/>
              <a:t>&lt;</a:t>
            </a:r>
            <a:r>
              <a:rPr lang="en-US" altLang="zh-CN" dirty="0" err="1"/>
              <a:t>jsp:useBean</a:t>
            </a:r>
            <a:r>
              <a:rPr lang="en-US" altLang="zh-CN" dirty="0"/>
              <a:t>&gt;</a:t>
            </a:r>
            <a:r>
              <a:rPr lang="zh-CN" altLang="en-US" dirty="0"/>
              <a:t>标签一起使用。</a:t>
            </a:r>
            <a:endParaRPr lang="en-US" altLang="zh-CN" dirty="0"/>
          </a:p>
          <a:p>
            <a:r>
              <a:rPr lang="zh-CN" altLang="en-US" dirty="0"/>
              <a:t>语法形式如下：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&lt;</a:t>
            </a:r>
            <a:r>
              <a:rPr lang="en-US" altLang="zh-CN" dirty="0" err="1"/>
              <a:t>jsp:getProperty</a:t>
            </a:r>
            <a:r>
              <a:rPr lang="en-US" altLang="zh-CN" dirty="0"/>
              <a:t> name=“bean</a:t>
            </a:r>
            <a:r>
              <a:rPr lang="zh-CN" altLang="en-US" dirty="0"/>
              <a:t>实例名</a:t>
            </a:r>
            <a:r>
              <a:rPr lang="en-US" altLang="zh-CN" dirty="0"/>
              <a:t>” property=“</a:t>
            </a:r>
            <a:r>
              <a:rPr lang="zh-CN" altLang="en-US" dirty="0"/>
              <a:t>属性名</a:t>
            </a:r>
            <a:r>
              <a:rPr lang="en-US" altLang="zh-CN" dirty="0"/>
              <a:t>”/&gt;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489989-4DC6-4316-BE58-73C095F54A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9.3.2 </a:t>
            </a:r>
            <a:r>
              <a:rPr lang="zh-CN" altLang="en-US" dirty="0"/>
              <a:t>取得属性：</a:t>
            </a:r>
            <a:r>
              <a:rPr lang="en-US" altLang="zh-CN" dirty="0"/>
              <a:t>&lt;</a:t>
            </a:r>
            <a:r>
              <a:rPr lang="en-US" altLang="zh-CN" dirty="0" err="1"/>
              <a:t>jsp:getProperty</a:t>
            </a:r>
            <a:r>
              <a:rPr lang="en-US" altLang="zh-CN" dirty="0"/>
              <a:t>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6383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873DBA7-FDE4-4122-9DED-66E4B47228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Bean</a:t>
            </a:r>
            <a:r>
              <a:rPr lang="zh-CN" altLang="en-US" dirty="0"/>
              <a:t>有</a:t>
            </a:r>
            <a:r>
              <a:rPr lang="en-US" altLang="zh-CN" dirty="0"/>
              <a:t>4</a:t>
            </a:r>
            <a:r>
              <a:rPr lang="zh-CN" altLang="en-US" dirty="0"/>
              <a:t>种作用域：</a:t>
            </a:r>
            <a:r>
              <a:rPr lang="en-US" altLang="zh-CN" dirty="0" err="1"/>
              <a:t>page,request,session</a:t>
            </a:r>
            <a:r>
              <a:rPr lang="zh-CN" altLang="en-US" dirty="0"/>
              <a:t>和</a:t>
            </a:r>
            <a:r>
              <a:rPr lang="en-US" altLang="zh-CN" dirty="0"/>
              <a:t>application</a:t>
            </a:r>
          </a:p>
          <a:p>
            <a:r>
              <a:rPr lang="en-US" altLang="zh-CN" dirty="0"/>
              <a:t>Page</a:t>
            </a:r>
            <a:r>
              <a:rPr lang="zh-CN" altLang="en-US" dirty="0"/>
              <a:t>：</a:t>
            </a:r>
            <a:r>
              <a:rPr lang="en-US" altLang="zh-CN" dirty="0"/>
              <a:t>bean</a:t>
            </a:r>
            <a:r>
              <a:rPr lang="zh-CN" altLang="en-US" dirty="0"/>
              <a:t>在当前页面有效</a:t>
            </a:r>
            <a:endParaRPr lang="en-US" altLang="zh-CN" dirty="0"/>
          </a:p>
          <a:p>
            <a:r>
              <a:rPr lang="en-US" altLang="zh-CN" dirty="0"/>
              <a:t>request</a:t>
            </a:r>
            <a:r>
              <a:rPr lang="zh-CN" altLang="en-US" dirty="0"/>
              <a:t>：</a:t>
            </a:r>
            <a:r>
              <a:rPr lang="en-US" altLang="zh-CN" dirty="0"/>
              <a:t>bean</a:t>
            </a:r>
            <a:r>
              <a:rPr lang="zh-CN" altLang="en-US" dirty="0"/>
              <a:t>在当前请求有效</a:t>
            </a:r>
            <a:endParaRPr lang="en-US" altLang="zh-CN" dirty="0"/>
          </a:p>
          <a:p>
            <a:r>
              <a:rPr lang="en-US" altLang="zh-CN" dirty="0"/>
              <a:t>Session</a:t>
            </a:r>
            <a:r>
              <a:rPr lang="zh-CN" altLang="en-US" dirty="0"/>
              <a:t>：</a:t>
            </a:r>
            <a:r>
              <a:rPr lang="en-US" altLang="zh-CN" dirty="0"/>
              <a:t>bean</a:t>
            </a:r>
            <a:r>
              <a:rPr lang="zh-CN" altLang="en-US" dirty="0"/>
              <a:t>在当前用户</a:t>
            </a:r>
            <a:r>
              <a:rPr lang="en-US" altLang="zh-CN" dirty="0"/>
              <a:t>session</a:t>
            </a:r>
            <a:r>
              <a:rPr lang="zh-CN" altLang="en-US" dirty="0"/>
              <a:t>有效</a:t>
            </a:r>
            <a:endParaRPr lang="en-US" altLang="zh-CN" dirty="0"/>
          </a:p>
          <a:p>
            <a:r>
              <a:rPr lang="en-US" altLang="zh-CN" dirty="0"/>
              <a:t>application</a:t>
            </a:r>
            <a:r>
              <a:rPr lang="zh-CN" altLang="en-US" dirty="0"/>
              <a:t>：</a:t>
            </a:r>
            <a:r>
              <a:rPr lang="en-US" altLang="zh-CN" dirty="0"/>
              <a:t>bean</a:t>
            </a:r>
            <a:r>
              <a:rPr lang="zh-CN" altLang="en-US" dirty="0"/>
              <a:t>在系统的所有页面有效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66B676-3B4C-4C5F-B06C-917857EDE8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9.4 Bean</a:t>
            </a:r>
            <a:r>
              <a:rPr lang="zh-CN" altLang="en-US" dirty="0"/>
              <a:t>的作用域</a:t>
            </a:r>
          </a:p>
        </p:txBody>
      </p:sp>
    </p:spTree>
    <p:extLst>
      <p:ext uri="{BB962C8B-B14F-4D97-AF65-F5344CB8AC3E}">
        <p14:creationId xmlns:p14="http://schemas.microsoft.com/office/powerpoint/2010/main" val="2876364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BB70A7-8CFA-424B-8F41-DE91DBB9FD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2709746"/>
            <a:ext cx="9543392" cy="2755634"/>
          </a:xfrm>
        </p:spPr>
        <p:txBody>
          <a:bodyPr/>
          <a:lstStyle/>
          <a:p>
            <a:r>
              <a:rPr lang="zh-CN" altLang="en-US" dirty="0"/>
              <a:t>客户层：客户端浏览器</a:t>
            </a:r>
            <a:endParaRPr lang="en-US" altLang="zh-CN" dirty="0"/>
          </a:p>
          <a:p>
            <a:r>
              <a:rPr lang="zh-CN" altLang="en-US" dirty="0"/>
              <a:t>显示层：利用</a:t>
            </a:r>
            <a:r>
              <a:rPr lang="en-US" altLang="zh-CN" dirty="0" err="1"/>
              <a:t>jsp</a:t>
            </a:r>
            <a:r>
              <a:rPr lang="zh-CN" altLang="en-US" dirty="0"/>
              <a:t>和</a:t>
            </a:r>
            <a:r>
              <a:rPr lang="en-US" altLang="zh-CN" dirty="0"/>
              <a:t>servlet</a:t>
            </a:r>
            <a:r>
              <a:rPr lang="zh-CN" altLang="en-US" dirty="0"/>
              <a:t>进行页面显示</a:t>
            </a:r>
            <a:endParaRPr lang="en-US" altLang="zh-CN" dirty="0"/>
          </a:p>
          <a:p>
            <a:r>
              <a:rPr lang="zh-CN" altLang="en-US" dirty="0"/>
              <a:t>业务层：对数据层的原子性</a:t>
            </a:r>
            <a:r>
              <a:rPr lang="en-US" altLang="zh-CN" dirty="0"/>
              <a:t>DAO</a:t>
            </a:r>
            <a:r>
              <a:rPr lang="zh-CN" altLang="en-US" dirty="0"/>
              <a:t>操作进行整合</a:t>
            </a:r>
            <a:endParaRPr lang="en-US" altLang="zh-CN" dirty="0"/>
          </a:p>
          <a:p>
            <a:r>
              <a:rPr lang="zh-CN" altLang="en-US" dirty="0"/>
              <a:t>数据层：对数据库进行原子操作，例如增删改查等</a:t>
            </a:r>
            <a:endParaRPr lang="en-US" altLang="zh-CN" dirty="0"/>
          </a:p>
          <a:p>
            <a:r>
              <a:rPr lang="zh-CN" altLang="en-US" dirty="0"/>
              <a:t>数据库：保存数据库的信息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6B90EE-1739-408B-BAA1-3E0B32EC51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9.6 DAO</a:t>
            </a:r>
            <a:r>
              <a:rPr lang="zh-CN" altLang="en-US" dirty="0"/>
              <a:t>设计模式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5C8CC6-6AC0-46EC-B00F-7503F4A9F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532" y="1676323"/>
            <a:ext cx="8145551" cy="71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58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BB70A7-8CFA-424B-8F41-DE91DBB9FD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237785"/>
            <a:ext cx="9543392" cy="4227595"/>
          </a:xfrm>
        </p:spPr>
        <p:txBody>
          <a:bodyPr/>
          <a:lstStyle/>
          <a:p>
            <a:r>
              <a:rPr lang="en-US" altLang="zh-CN" dirty="0"/>
              <a:t>DAO</a:t>
            </a:r>
            <a:r>
              <a:rPr lang="zh-CN" altLang="en-US" dirty="0"/>
              <a:t>是</a:t>
            </a:r>
            <a:r>
              <a:rPr lang="en-US" altLang="zh-CN" dirty="0"/>
              <a:t>Data Access Object</a:t>
            </a:r>
            <a:r>
              <a:rPr lang="zh-CN" altLang="en-US" dirty="0"/>
              <a:t>的简称，主要是对数据进行操作，对应数据层。</a:t>
            </a:r>
            <a:endParaRPr lang="en-US" altLang="zh-CN" dirty="0"/>
          </a:p>
          <a:p>
            <a:r>
              <a:rPr lang="zh-CN" altLang="en-US" dirty="0"/>
              <a:t>一般将</a:t>
            </a:r>
            <a:r>
              <a:rPr lang="en-US" altLang="zh-CN" dirty="0"/>
              <a:t>DAO</a:t>
            </a:r>
            <a:r>
              <a:rPr lang="zh-CN" altLang="en-US" dirty="0"/>
              <a:t>划分为以下几个部分</a:t>
            </a:r>
            <a:endParaRPr lang="en-US" altLang="zh-CN" dirty="0"/>
          </a:p>
          <a:p>
            <a:pPr lvl="1"/>
            <a:r>
              <a:rPr lang="en-US" altLang="zh-CN" dirty="0"/>
              <a:t>VO</a:t>
            </a:r>
            <a:r>
              <a:rPr lang="zh-CN" altLang="en-US" dirty="0"/>
              <a:t>（</a:t>
            </a:r>
            <a:r>
              <a:rPr lang="en-US" altLang="zh-CN" dirty="0"/>
              <a:t>Value Object</a:t>
            </a:r>
            <a:r>
              <a:rPr lang="zh-CN" altLang="en-US" dirty="0"/>
              <a:t>）：用于存放数据</a:t>
            </a:r>
            <a:endParaRPr lang="en-US" altLang="zh-CN" dirty="0"/>
          </a:p>
          <a:p>
            <a:pPr lvl="1"/>
            <a:r>
              <a:rPr lang="en-US" altLang="zh-CN" dirty="0" err="1"/>
              <a:t>DatabaseConnection</a:t>
            </a:r>
            <a:r>
              <a:rPr lang="zh-CN" altLang="en-US" dirty="0"/>
              <a:t>：用于打开和关闭数据库操作的类</a:t>
            </a:r>
            <a:endParaRPr lang="en-US" altLang="zh-CN" dirty="0"/>
          </a:p>
          <a:p>
            <a:pPr lvl="1"/>
            <a:r>
              <a:rPr lang="en-US" altLang="zh-CN" dirty="0"/>
              <a:t>DAO</a:t>
            </a:r>
            <a:r>
              <a:rPr lang="zh-CN" altLang="en-US" dirty="0"/>
              <a:t>接口：用于声明数据库的操作，定义对数据库的原子性操作。</a:t>
            </a:r>
            <a:endParaRPr lang="en-US" altLang="zh-CN" dirty="0"/>
          </a:p>
          <a:p>
            <a:pPr lvl="1"/>
            <a:r>
              <a:rPr lang="en-US" altLang="zh-CN" dirty="0" err="1"/>
              <a:t>DAOImpl</a:t>
            </a:r>
            <a:r>
              <a:rPr lang="zh-CN" altLang="en-US" dirty="0"/>
              <a:t>：实现</a:t>
            </a:r>
            <a:r>
              <a:rPr lang="en-US" altLang="zh-CN" dirty="0"/>
              <a:t>DAO</a:t>
            </a:r>
            <a:r>
              <a:rPr lang="zh-CN" altLang="en-US" dirty="0"/>
              <a:t>接口的类，但是不负责数据库的打开和关闭</a:t>
            </a:r>
            <a:endParaRPr lang="en-US" altLang="zh-CN" dirty="0"/>
          </a:p>
          <a:p>
            <a:pPr lvl="1"/>
            <a:r>
              <a:rPr lang="en-US" altLang="zh-CN" dirty="0" err="1"/>
              <a:t>DAOProxy</a:t>
            </a:r>
            <a:r>
              <a:rPr lang="zh-CN" altLang="en-US" dirty="0"/>
              <a:t>：也是实现</a:t>
            </a:r>
            <a:r>
              <a:rPr lang="en-US" altLang="zh-CN" dirty="0"/>
              <a:t>DAO</a:t>
            </a:r>
            <a:r>
              <a:rPr lang="zh-CN" altLang="en-US" dirty="0"/>
              <a:t>接口，主要完成数据库的打开和关闭</a:t>
            </a:r>
            <a:endParaRPr lang="en-US" altLang="zh-CN" dirty="0"/>
          </a:p>
          <a:p>
            <a:pPr lvl="1"/>
            <a:r>
              <a:rPr lang="en-US" altLang="zh-CN" dirty="0" err="1"/>
              <a:t>DAOFactory</a:t>
            </a:r>
            <a:r>
              <a:rPr lang="zh-CN" altLang="en-US" dirty="0"/>
              <a:t>：工厂类，通过</a:t>
            </a:r>
            <a:r>
              <a:rPr lang="en-US" altLang="zh-CN" dirty="0" err="1"/>
              <a:t>getInstance</a:t>
            </a:r>
            <a:r>
              <a:rPr lang="en-US" altLang="zh-CN" dirty="0"/>
              <a:t>()</a:t>
            </a:r>
            <a:r>
              <a:rPr lang="zh-CN" altLang="en-US" dirty="0"/>
              <a:t>取得</a:t>
            </a:r>
            <a:r>
              <a:rPr lang="en-US" altLang="zh-CN" dirty="0"/>
              <a:t>DAO</a:t>
            </a:r>
            <a:r>
              <a:rPr lang="zh-CN" altLang="en-US" dirty="0"/>
              <a:t>的实例化对象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6B90EE-1739-408B-BAA1-3E0B32EC51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9.6 DAO</a:t>
            </a:r>
            <a:r>
              <a:rPr lang="zh-CN" altLang="en-US" dirty="0"/>
              <a:t>设计模式</a:t>
            </a:r>
          </a:p>
        </p:txBody>
      </p:sp>
    </p:spTree>
    <p:extLst>
      <p:ext uri="{BB962C8B-B14F-4D97-AF65-F5344CB8AC3E}">
        <p14:creationId xmlns:p14="http://schemas.microsoft.com/office/powerpoint/2010/main" val="4015397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1" t="23612"/>
          <a:stretch/>
        </p:blipFill>
        <p:spPr>
          <a:xfrm>
            <a:off x="0" y="1"/>
            <a:ext cx="1758505" cy="18161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8505" y="428690"/>
            <a:ext cx="199605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迷你简准圆" panose="03000509000000000000" pitchFamily="65" charset="-122"/>
                <a:ea typeface="迷你简准圆" panose="03000509000000000000" pitchFamily="65" charset="-122"/>
              </a:rPr>
              <a:t>CONTENTS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迷你简准圆" panose="03000509000000000000" pitchFamily="65" charset="-122"/>
              <a:ea typeface="迷你简准圆" panose="03000509000000000000" pitchFamily="65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584258" y="1281046"/>
            <a:ext cx="8948941" cy="575106"/>
            <a:chOff x="1584258" y="1179445"/>
            <a:chExt cx="8948941" cy="575106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Java Bean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的基本概念</a:t>
              </a: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01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35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组合 40"/>
          <p:cNvGrpSpPr/>
          <p:nvPr/>
        </p:nvGrpSpPr>
        <p:grpSpPr>
          <a:xfrm>
            <a:off x="1584258" y="2039363"/>
            <a:ext cx="8948941" cy="575106"/>
            <a:chOff x="1584258" y="1179445"/>
            <a:chExt cx="8948941" cy="575106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JSP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中使用</a:t>
              </a: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Bean</a:t>
              </a:r>
              <a:endParaRPr lang="zh-CN" altLang="en-US" sz="2400" dirty="0">
                <a:latin typeface="迷你简准圆" panose="03000509000000000000" pitchFamily="65" charset="-122"/>
                <a:ea typeface="迷你简准圆" panose="03000509000000000000" pitchFamily="65" charset="-122"/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02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45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6" name="组合 45"/>
          <p:cNvGrpSpPr/>
          <p:nvPr/>
        </p:nvGrpSpPr>
        <p:grpSpPr>
          <a:xfrm>
            <a:off x="1584258" y="2797680"/>
            <a:ext cx="8948941" cy="575106"/>
            <a:chOff x="1584258" y="1179445"/>
            <a:chExt cx="8948941" cy="575106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访问</a:t>
              </a: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Bean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属性</a:t>
              </a: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03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50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D2CB2557-A48E-44E5-A9EB-E88EDE8824E0}"/>
              </a:ext>
            </a:extLst>
          </p:cNvPr>
          <p:cNvGrpSpPr/>
          <p:nvPr/>
        </p:nvGrpSpPr>
        <p:grpSpPr>
          <a:xfrm>
            <a:off x="1613997" y="3585704"/>
            <a:ext cx="8948941" cy="575106"/>
            <a:chOff x="1584258" y="1179445"/>
            <a:chExt cx="8948941" cy="575106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827C9AAA-4766-4A9B-B7D8-B464D6FCD0BE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Bean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的作用域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BECAD334-BB17-4455-A7B6-9BFF58C7F83E}"/>
                </a:ext>
              </a:extLst>
            </p:cNvPr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E3057B8B-71BF-439B-800C-9CFAF38DA193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04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23" name="直接连接符 29">
                <a:extLst>
                  <a:ext uri="{FF2B5EF4-FFF2-40B4-BE49-F238E27FC236}">
                    <a16:creationId xmlns:a16="http://schemas.microsoft.com/office/drawing/2014/main" id="{A113DEA7-4445-438D-93FE-D3612CDE2C5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110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EF151FC-3A7B-43BF-9C04-1F596F176F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在软件开发过程中，应尽量将业务逻辑和表现层分开，从而达到完全解耦，这是软件分层设计的基本概念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JSP</a:t>
            </a:r>
            <a:r>
              <a:rPr lang="zh-CN" altLang="en-US" dirty="0"/>
              <a:t>中，经常利用</a:t>
            </a:r>
            <a:r>
              <a:rPr lang="en-US" altLang="zh-CN" dirty="0"/>
              <a:t>Java Bean</a:t>
            </a:r>
            <a:r>
              <a:rPr lang="zh-CN" altLang="en-US" dirty="0"/>
              <a:t>实现核心的业务逻辑，而</a:t>
            </a:r>
            <a:r>
              <a:rPr lang="en-US" altLang="zh-CN" dirty="0" err="1"/>
              <a:t>jsp</a:t>
            </a:r>
            <a:r>
              <a:rPr lang="zh-CN" altLang="en-US" dirty="0"/>
              <a:t>页面用于表现层</a:t>
            </a:r>
            <a:endParaRPr lang="en-US" altLang="zh-CN" dirty="0"/>
          </a:p>
          <a:p>
            <a:r>
              <a:rPr lang="en-US" altLang="zh-CN" dirty="0"/>
              <a:t>Java Bean</a:t>
            </a:r>
            <a:r>
              <a:rPr lang="zh-CN" altLang="en-US" dirty="0"/>
              <a:t>完全符合</a:t>
            </a:r>
            <a:r>
              <a:rPr lang="en-US" altLang="zh-CN" dirty="0"/>
              <a:t>Java</a:t>
            </a:r>
            <a:r>
              <a:rPr lang="zh-CN" altLang="en-US" dirty="0"/>
              <a:t>语言编码规范的要求和特性，形式上就是纯</a:t>
            </a:r>
            <a:r>
              <a:rPr lang="en-US" altLang="zh-CN" dirty="0"/>
              <a:t>Java</a:t>
            </a:r>
            <a:r>
              <a:rPr lang="zh-CN" altLang="en-US" dirty="0"/>
              <a:t>代码，它是可以重复使用的一个组件。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D2B4B6-E988-4980-9F01-63504015AC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9.1 Java Bean</a:t>
            </a:r>
            <a:r>
              <a:rPr lang="zh-CN" altLang="en-US" dirty="0"/>
              <a:t>的基本概念</a:t>
            </a:r>
          </a:p>
        </p:txBody>
      </p:sp>
    </p:spTree>
    <p:extLst>
      <p:ext uri="{BB962C8B-B14F-4D97-AF65-F5344CB8AC3E}">
        <p14:creationId xmlns:p14="http://schemas.microsoft.com/office/powerpoint/2010/main" val="3518504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EF151FC-3A7B-43BF-9C04-1F596F176F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根据</a:t>
            </a:r>
            <a:r>
              <a:rPr lang="en-US" altLang="zh-CN" dirty="0"/>
              <a:t>Java</a:t>
            </a:r>
            <a:r>
              <a:rPr lang="zh-CN" altLang="en-US" dirty="0"/>
              <a:t>规范，</a:t>
            </a:r>
            <a:r>
              <a:rPr lang="en-US" altLang="zh-CN" dirty="0"/>
              <a:t>Java Bean</a:t>
            </a:r>
            <a:r>
              <a:rPr lang="zh-CN" altLang="en-US" dirty="0"/>
              <a:t>具有以下特性：</a:t>
            </a:r>
            <a:endParaRPr lang="en-US" altLang="zh-CN" dirty="0"/>
          </a:p>
          <a:p>
            <a:pPr lvl="1"/>
            <a:r>
              <a:rPr lang="zh-CN" altLang="en-US" dirty="0"/>
              <a:t>支持反射机制：是在运行状态中，对于任意一个类，都能够知道这个类的所有属性和方法；对于任意一个对象，都能够调用它的任意方法和属性；这种动态获取信息以及动态调用对象方法的功能称为</a:t>
            </a:r>
            <a:r>
              <a:rPr lang="en-US" altLang="zh-CN" dirty="0"/>
              <a:t>java</a:t>
            </a:r>
            <a:r>
              <a:rPr lang="zh-CN" altLang="en-US" dirty="0"/>
              <a:t>语言的反射机制。</a:t>
            </a:r>
            <a:endParaRPr lang="en-US" altLang="zh-CN" dirty="0"/>
          </a:p>
          <a:p>
            <a:pPr lvl="1"/>
            <a:r>
              <a:rPr lang="zh-CN" altLang="en-US" dirty="0"/>
              <a:t>支持事件：利用事件可以将相应的信息通知给</a:t>
            </a:r>
            <a:r>
              <a:rPr lang="en-US" altLang="zh-CN" dirty="0"/>
              <a:t>Java Bean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zh-CN" altLang="en-US" dirty="0"/>
              <a:t>支持属性：可以自定义属性，利用标准标签与</a:t>
            </a:r>
            <a:r>
              <a:rPr lang="en-US" altLang="zh-CN" dirty="0"/>
              <a:t>JSP</a:t>
            </a:r>
            <a:r>
              <a:rPr lang="zh-CN" altLang="en-US" dirty="0"/>
              <a:t>页面交互数据。</a:t>
            </a:r>
            <a:endParaRPr lang="en-US" altLang="zh-CN" dirty="0"/>
          </a:p>
          <a:p>
            <a:pPr lvl="1"/>
            <a:r>
              <a:rPr lang="zh-CN" altLang="en-US" dirty="0"/>
              <a:t>支持持久性：持久性是指可以将</a:t>
            </a:r>
            <a:r>
              <a:rPr lang="en-US" altLang="zh-CN" dirty="0"/>
              <a:t>Java Bean</a:t>
            </a:r>
            <a:r>
              <a:rPr lang="zh-CN" altLang="en-US" dirty="0"/>
              <a:t>进行保存，在需要的时候又可以重新载入。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D2B4B6-E988-4980-9F01-63504015AC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9.1 Java Bean</a:t>
            </a:r>
            <a:r>
              <a:rPr lang="zh-CN" altLang="en-US" dirty="0"/>
              <a:t>的基本概念</a:t>
            </a:r>
          </a:p>
        </p:txBody>
      </p:sp>
    </p:spTree>
    <p:extLst>
      <p:ext uri="{BB962C8B-B14F-4D97-AF65-F5344CB8AC3E}">
        <p14:creationId xmlns:p14="http://schemas.microsoft.com/office/powerpoint/2010/main" val="35018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EF151FC-3A7B-43BF-9C04-1F596F176F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Java Bean</a:t>
            </a:r>
            <a:r>
              <a:rPr lang="zh-CN" altLang="en-US" dirty="0"/>
              <a:t>要遵循的规范如下：</a:t>
            </a:r>
            <a:endParaRPr lang="en-US" altLang="zh-CN" dirty="0"/>
          </a:p>
          <a:p>
            <a:pPr lvl="1"/>
            <a:r>
              <a:rPr lang="en-US" altLang="zh-CN" dirty="0"/>
              <a:t>Java Bean</a:t>
            </a:r>
            <a:r>
              <a:rPr lang="zh-CN" altLang="en-US" dirty="0"/>
              <a:t>类必须是</a:t>
            </a:r>
            <a:r>
              <a:rPr lang="en-US" altLang="zh-CN" dirty="0"/>
              <a:t>public</a:t>
            </a:r>
            <a:r>
              <a:rPr lang="zh-CN" altLang="en-US" dirty="0"/>
              <a:t>类。</a:t>
            </a:r>
            <a:endParaRPr lang="en-US" altLang="zh-CN" dirty="0"/>
          </a:p>
          <a:p>
            <a:pPr lvl="1"/>
            <a:r>
              <a:rPr lang="zh-CN" altLang="en-US" dirty="0"/>
              <a:t>提供给</a:t>
            </a:r>
            <a:r>
              <a:rPr lang="en-US" altLang="zh-CN" dirty="0"/>
              <a:t>JSP</a:t>
            </a:r>
            <a:r>
              <a:rPr lang="zh-CN" altLang="en-US" dirty="0"/>
              <a:t>页面调用的方法，必须赋予</a:t>
            </a:r>
            <a:r>
              <a:rPr lang="en-US" altLang="zh-CN" dirty="0"/>
              <a:t>public</a:t>
            </a:r>
            <a:r>
              <a:rPr lang="zh-CN" altLang="en-US" dirty="0"/>
              <a:t>访问权限</a:t>
            </a:r>
            <a:endParaRPr lang="en-US" altLang="zh-CN" dirty="0"/>
          </a:p>
          <a:p>
            <a:pPr lvl="1"/>
            <a:r>
              <a:rPr lang="en-US" altLang="zh-CN" dirty="0"/>
              <a:t>Java Bean</a:t>
            </a:r>
            <a:r>
              <a:rPr lang="zh-CN" altLang="en-US" dirty="0"/>
              <a:t>类中的属性，提供给</a:t>
            </a:r>
            <a:r>
              <a:rPr lang="en-US" altLang="zh-CN" dirty="0"/>
              <a:t>JSP</a:t>
            </a:r>
            <a:r>
              <a:rPr lang="zh-CN" altLang="en-US" dirty="0"/>
              <a:t>页面调用时必须提供</a:t>
            </a:r>
            <a:r>
              <a:rPr lang="en-US" altLang="zh-CN" dirty="0"/>
              <a:t>public</a:t>
            </a:r>
            <a:r>
              <a:rPr lang="zh-CN" altLang="en-US" dirty="0"/>
              <a:t>的</a:t>
            </a:r>
            <a:r>
              <a:rPr lang="en-US" altLang="zh-CN" dirty="0"/>
              <a:t>get</a:t>
            </a:r>
            <a:r>
              <a:rPr lang="zh-CN" altLang="en-US" dirty="0"/>
              <a:t>和</a:t>
            </a:r>
            <a:r>
              <a:rPr lang="en-US" altLang="zh-CN" dirty="0"/>
              <a:t>set</a:t>
            </a:r>
            <a:r>
              <a:rPr lang="zh-CN" altLang="en-US" dirty="0"/>
              <a:t>方法</a:t>
            </a:r>
            <a:endParaRPr lang="en-US" altLang="zh-CN" dirty="0"/>
          </a:p>
          <a:p>
            <a:pPr lvl="1"/>
            <a:r>
              <a:rPr lang="zh-CN" altLang="en-US" dirty="0"/>
              <a:t>必须拥有不带参数的构造方法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D2B4B6-E988-4980-9F01-63504015AC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9.1 Java Bean</a:t>
            </a:r>
            <a:r>
              <a:rPr lang="zh-CN" altLang="en-US" dirty="0"/>
              <a:t>的基本概念</a:t>
            </a:r>
          </a:p>
        </p:txBody>
      </p:sp>
    </p:spTree>
    <p:extLst>
      <p:ext uri="{BB962C8B-B14F-4D97-AF65-F5344CB8AC3E}">
        <p14:creationId xmlns:p14="http://schemas.microsoft.com/office/powerpoint/2010/main" val="1423974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CD40A3D-2958-44CF-98F6-A1AE4246FB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JSP</a:t>
            </a:r>
            <a:r>
              <a:rPr lang="zh-CN" altLang="en-US" dirty="0"/>
              <a:t>页面中，要正确使用</a:t>
            </a:r>
            <a:r>
              <a:rPr lang="en-US" altLang="zh-CN" dirty="0"/>
              <a:t>Bean</a:t>
            </a:r>
            <a:r>
              <a:rPr lang="zh-CN" altLang="en-US" dirty="0"/>
              <a:t>，应注意以下</a:t>
            </a:r>
            <a:r>
              <a:rPr lang="en-US" altLang="zh-CN" dirty="0"/>
              <a:t>3</a:t>
            </a:r>
            <a:r>
              <a:rPr lang="zh-CN" altLang="en-US" dirty="0"/>
              <a:t>个问题：</a:t>
            </a:r>
            <a:endParaRPr lang="en-US" altLang="zh-CN" dirty="0"/>
          </a:p>
          <a:p>
            <a:pPr lvl="1"/>
            <a:r>
              <a:rPr lang="zh-CN" altLang="en-US" dirty="0"/>
              <a:t>按照规范定义</a:t>
            </a:r>
            <a:r>
              <a:rPr lang="en-US" altLang="zh-CN" dirty="0"/>
              <a:t>Bean</a:t>
            </a:r>
            <a:r>
              <a:rPr lang="zh-CN" altLang="en-US" dirty="0"/>
              <a:t>类，并给出类属性的相应</a:t>
            </a:r>
            <a:r>
              <a:rPr lang="en-US" altLang="zh-CN" dirty="0"/>
              <a:t>get</a:t>
            </a:r>
            <a:r>
              <a:rPr lang="zh-CN" altLang="en-US" dirty="0"/>
              <a:t>和</a:t>
            </a:r>
            <a:r>
              <a:rPr lang="en-US" altLang="zh-CN" dirty="0"/>
              <a:t>set</a:t>
            </a:r>
            <a:r>
              <a:rPr lang="zh-CN" altLang="en-US" dirty="0"/>
              <a:t>方法</a:t>
            </a:r>
            <a:endParaRPr lang="en-US" altLang="zh-CN" dirty="0"/>
          </a:p>
          <a:p>
            <a:pPr lvl="1"/>
            <a:r>
              <a:rPr lang="zh-CN" altLang="en-US" dirty="0"/>
              <a:t>在页面中要导入相应的</a:t>
            </a:r>
            <a:r>
              <a:rPr lang="en-US" altLang="zh-CN" dirty="0"/>
              <a:t>Bean</a:t>
            </a:r>
            <a:r>
              <a:rPr lang="zh-CN" altLang="en-US" dirty="0"/>
              <a:t>类</a:t>
            </a:r>
            <a:endParaRPr lang="en-US" altLang="zh-CN" dirty="0"/>
          </a:p>
          <a:p>
            <a:pPr lvl="1"/>
            <a:r>
              <a:rPr lang="zh-CN" altLang="en-US" dirty="0"/>
              <a:t>在</a:t>
            </a:r>
            <a:r>
              <a:rPr lang="en-US" altLang="zh-CN" dirty="0"/>
              <a:t>JSP</a:t>
            </a:r>
            <a:r>
              <a:rPr lang="zh-CN" altLang="en-US" dirty="0"/>
              <a:t>页面中利用</a:t>
            </a:r>
            <a:r>
              <a:rPr lang="en-US" altLang="zh-CN" dirty="0"/>
              <a:t>&lt;</a:t>
            </a:r>
            <a:r>
              <a:rPr lang="en-US" altLang="zh-CN" dirty="0" err="1"/>
              <a:t>jsp:useBean</a:t>
            </a:r>
            <a:r>
              <a:rPr lang="en-US" altLang="zh-CN" dirty="0"/>
              <a:t>&gt;</a:t>
            </a:r>
            <a:r>
              <a:rPr lang="zh-CN" altLang="en-US" dirty="0"/>
              <a:t>标签使用</a:t>
            </a:r>
            <a:r>
              <a:rPr lang="en-US" altLang="zh-CN" dirty="0"/>
              <a:t>Bean</a:t>
            </a:r>
            <a:r>
              <a:rPr lang="zh-CN" altLang="en-US" dirty="0"/>
              <a:t>类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F0B5C1-8977-4336-99C3-C428346CC7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9.2 JSP</a:t>
            </a:r>
            <a:r>
              <a:rPr lang="zh-CN" altLang="en-US" dirty="0"/>
              <a:t>中使用</a:t>
            </a:r>
            <a:r>
              <a:rPr lang="en-US" altLang="zh-CN" dirty="0"/>
              <a:t>Bean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791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CD40A3D-2958-44CF-98F6-A1AE4246FB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0946" y="1400113"/>
            <a:ext cx="10537903" cy="4065267"/>
          </a:xfrm>
        </p:spPr>
        <p:txBody>
          <a:bodyPr/>
          <a:lstStyle/>
          <a:p>
            <a:r>
              <a:rPr lang="zh-CN" altLang="en-US" dirty="0"/>
              <a:t>在页面中导入相应的</a:t>
            </a:r>
            <a:r>
              <a:rPr lang="en-US" altLang="zh-CN" dirty="0"/>
              <a:t>Bean</a:t>
            </a:r>
            <a:r>
              <a:rPr lang="zh-CN" altLang="en-US" dirty="0"/>
              <a:t>类，并用</a:t>
            </a:r>
            <a:r>
              <a:rPr lang="en-US" altLang="zh-CN" dirty="0"/>
              <a:t>&lt;</a:t>
            </a:r>
            <a:r>
              <a:rPr lang="en-US" altLang="zh-CN" dirty="0" err="1"/>
              <a:t>jsp:useBean</a:t>
            </a:r>
            <a:r>
              <a:rPr lang="en-US" altLang="zh-CN" dirty="0"/>
              <a:t>&gt;</a:t>
            </a:r>
            <a:r>
              <a:rPr lang="zh-CN" altLang="en-US" dirty="0"/>
              <a:t>标签获取</a:t>
            </a:r>
            <a:r>
              <a:rPr lang="en-US" altLang="zh-CN" dirty="0"/>
              <a:t>Bean</a:t>
            </a:r>
            <a:r>
              <a:rPr lang="zh-CN" altLang="en-US" dirty="0"/>
              <a:t>对象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&lt;</a:t>
            </a:r>
            <a:r>
              <a:rPr lang="en-US" altLang="zh-CN" dirty="0" err="1"/>
              <a:t>jsp:useBean</a:t>
            </a:r>
            <a:r>
              <a:rPr lang="en-US" altLang="zh-CN" dirty="0"/>
              <a:t>  id=“</a:t>
            </a:r>
            <a:r>
              <a:rPr lang="zh-CN" altLang="en-US" dirty="0"/>
              <a:t>实例名称</a:t>
            </a:r>
            <a:r>
              <a:rPr lang="en-US" altLang="zh-CN" dirty="0"/>
              <a:t>” scope=“page | request | </a:t>
            </a:r>
            <a:r>
              <a:rPr lang="en-US" altLang="zh-CN" dirty="0" err="1"/>
              <a:t>sesson</a:t>
            </a:r>
            <a:r>
              <a:rPr lang="en-US" altLang="zh-CN" dirty="0"/>
              <a:t> | application” class=“bean</a:t>
            </a:r>
            <a:r>
              <a:rPr lang="zh-CN" altLang="en-US" dirty="0"/>
              <a:t>的类路径</a:t>
            </a:r>
            <a:r>
              <a:rPr lang="en-US" altLang="zh-CN" dirty="0"/>
              <a:t>”/&gt;</a:t>
            </a:r>
          </a:p>
          <a:p>
            <a:r>
              <a:rPr lang="zh-CN" altLang="en-US" dirty="0"/>
              <a:t>例如：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&lt;</a:t>
            </a:r>
            <a:r>
              <a:rPr lang="en-US" altLang="zh-CN" dirty="0" err="1"/>
              <a:t>jsp:useBean</a:t>
            </a:r>
            <a:r>
              <a:rPr lang="en-US" altLang="zh-CN" dirty="0"/>
              <a:t> id=“product” class=“</a:t>
            </a:r>
            <a:r>
              <a:rPr lang="en-US" altLang="zh-CN" dirty="0" err="1"/>
              <a:t>com.pojo.Product</a:t>
            </a:r>
            <a:r>
              <a:rPr lang="en-US" altLang="zh-CN" dirty="0"/>
              <a:t>” scope=“page”/&gt;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F0B5C1-8977-4336-99C3-C428346CC7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9.2 JSP</a:t>
            </a:r>
            <a:r>
              <a:rPr lang="zh-CN" altLang="en-US" dirty="0"/>
              <a:t>中使用</a:t>
            </a:r>
            <a:r>
              <a:rPr lang="en-US" altLang="zh-CN" dirty="0"/>
              <a:t>Bean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3667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E8043B1-36CD-4E1E-BBA5-FDFAFED391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设置属性：</a:t>
            </a:r>
            <a:r>
              <a:rPr lang="en-US" altLang="zh-CN" dirty="0"/>
              <a:t>&lt;</a:t>
            </a:r>
            <a:r>
              <a:rPr lang="en-US" altLang="zh-CN" dirty="0" err="1"/>
              <a:t>jsp:setProperty</a:t>
            </a:r>
            <a:r>
              <a:rPr lang="en-US" altLang="zh-CN" dirty="0"/>
              <a:t>&gt;</a:t>
            </a:r>
          </a:p>
          <a:p>
            <a:pPr marL="0" indent="0">
              <a:buNone/>
            </a:pPr>
            <a:r>
              <a:rPr lang="en-US" altLang="zh-CN" dirty="0"/>
              <a:t>&lt;</a:t>
            </a:r>
            <a:r>
              <a:rPr lang="en-US" altLang="zh-CN" dirty="0" err="1"/>
              <a:t>jsp:setProperty</a:t>
            </a:r>
            <a:r>
              <a:rPr lang="en-US" altLang="zh-CN" dirty="0"/>
              <a:t> name=“bean</a:t>
            </a:r>
            <a:r>
              <a:rPr lang="zh-CN" altLang="en-US" dirty="0"/>
              <a:t>实例名称</a:t>
            </a:r>
            <a:r>
              <a:rPr lang="en-US" altLang="zh-CN" dirty="0"/>
              <a:t>” property=“</a:t>
            </a:r>
            <a:r>
              <a:rPr lang="zh-CN" altLang="en-US" dirty="0"/>
              <a:t>属性名称</a:t>
            </a:r>
            <a:r>
              <a:rPr lang="en-US" altLang="zh-CN" dirty="0"/>
              <a:t>” value=“</a:t>
            </a:r>
            <a:r>
              <a:rPr lang="zh-CN" altLang="en-US" dirty="0"/>
              <a:t>属性值</a:t>
            </a:r>
            <a:r>
              <a:rPr lang="en-US" altLang="zh-CN" dirty="0"/>
              <a:t>”/&gt;</a:t>
            </a:r>
          </a:p>
          <a:p>
            <a:pPr marL="0" indent="0">
              <a:buNone/>
            </a:pPr>
            <a:r>
              <a:rPr lang="zh-CN" altLang="en-US" dirty="0"/>
              <a:t>或者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&lt;</a:t>
            </a:r>
            <a:r>
              <a:rPr lang="en-US" altLang="zh-CN" dirty="0" err="1"/>
              <a:t>jsp:setProperty</a:t>
            </a:r>
            <a:r>
              <a:rPr lang="en-US" altLang="zh-CN" dirty="0"/>
              <a:t> name=“bean</a:t>
            </a:r>
            <a:r>
              <a:rPr lang="zh-CN" altLang="en-US" dirty="0"/>
              <a:t>实例名称</a:t>
            </a:r>
            <a:r>
              <a:rPr lang="en-US" altLang="zh-CN" dirty="0"/>
              <a:t>” property=“</a:t>
            </a:r>
            <a:r>
              <a:rPr lang="zh-CN" altLang="en-US" dirty="0"/>
              <a:t>属性名称</a:t>
            </a:r>
            <a:r>
              <a:rPr lang="en-US" altLang="zh-CN" dirty="0"/>
              <a:t>” param=“</a:t>
            </a:r>
            <a:r>
              <a:rPr lang="zh-CN" altLang="en-US" dirty="0"/>
              <a:t>表单参数名</a:t>
            </a:r>
            <a:r>
              <a:rPr lang="en-US" altLang="zh-CN" dirty="0"/>
              <a:t>”/&gt;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D1A443-0176-4541-847D-7E991A76C1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9.3 </a:t>
            </a:r>
            <a:r>
              <a:rPr lang="zh-CN" altLang="en-US" dirty="0"/>
              <a:t>访问</a:t>
            </a:r>
            <a:r>
              <a:rPr lang="en-US" altLang="zh-CN" dirty="0"/>
              <a:t>Bean</a:t>
            </a:r>
            <a:r>
              <a:rPr lang="zh-CN" altLang="en-US" dirty="0"/>
              <a:t>属性</a:t>
            </a:r>
          </a:p>
        </p:txBody>
      </p:sp>
    </p:spTree>
    <p:extLst>
      <p:ext uri="{BB962C8B-B14F-4D97-AF65-F5344CB8AC3E}">
        <p14:creationId xmlns:p14="http://schemas.microsoft.com/office/powerpoint/2010/main" val="1259991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E8043B1-36CD-4E1E-BBA5-FDFAFED391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例如：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&lt;</a:t>
            </a:r>
            <a:r>
              <a:rPr lang="en-US" altLang="zh-CN" dirty="0" err="1"/>
              <a:t>jsp:setPropertyt</a:t>
            </a:r>
            <a:r>
              <a:rPr lang="en-US" altLang="zh-CN" dirty="0"/>
              <a:t> name=“product” property=“</a:t>
            </a:r>
            <a:r>
              <a:rPr lang="en-US" altLang="zh-CN" dirty="0" err="1"/>
              <a:t>product_name</a:t>
            </a:r>
            <a:r>
              <a:rPr lang="en-US" altLang="zh-CN" dirty="0"/>
              <a:t>” value=“</a:t>
            </a:r>
            <a:r>
              <a:rPr lang="en-US" altLang="zh-CN" dirty="0" err="1"/>
              <a:t>Jsp</a:t>
            </a:r>
            <a:r>
              <a:rPr lang="zh-CN" altLang="en-US" dirty="0"/>
              <a:t>开发教程</a:t>
            </a:r>
            <a:r>
              <a:rPr lang="en-US" altLang="zh-CN" dirty="0"/>
              <a:t>”/&gt;</a:t>
            </a:r>
          </a:p>
          <a:p>
            <a:pPr marL="0" indent="0">
              <a:buNone/>
            </a:pPr>
            <a:r>
              <a:rPr lang="en-US" altLang="zh-CN" dirty="0"/>
              <a:t>&lt;</a:t>
            </a:r>
            <a:r>
              <a:rPr lang="en-US" altLang="zh-CN" dirty="0" err="1"/>
              <a:t>jsp:setPropertyt</a:t>
            </a:r>
            <a:r>
              <a:rPr lang="en-US" altLang="zh-CN" dirty="0"/>
              <a:t> name=“product” property=“</a:t>
            </a:r>
            <a:r>
              <a:rPr lang="en-US" altLang="zh-CN" dirty="0" err="1"/>
              <a:t>product_name</a:t>
            </a:r>
            <a:r>
              <a:rPr lang="en-US" altLang="zh-CN" dirty="0"/>
              <a:t>” param=“product_name1”/&gt;</a:t>
            </a:r>
          </a:p>
          <a:p>
            <a:pPr marL="0" indent="0">
              <a:buNone/>
            </a:pPr>
            <a:r>
              <a:rPr lang="zh-CN" altLang="en-US" dirty="0"/>
              <a:t>把表单中</a:t>
            </a:r>
            <a:r>
              <a:rPr lang="en-US" altLang="zh-CN" dirty="0"/>
              <a:t>product_name1</a:t>
            </a:r>
            <a:r>
              <a:rPr lang="zh-CN" altLang="en-US" dirty="0"/>
              <a:t>的属性值赋给</a:t>
            </a:r>
            <a:r>
              <a:rPr lang="en-US" altLang="zh-CN" dirty="0" err="1"/>
              <a:t>product_name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D1A443-0176-4541-847D-7E991A76C1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9.3 </a:t>
            </a:r>
            <a:r>
              <a:rPr lang="zh-CN" altLang="en-US" dirty="0"/>
              <a:t>访问</a:t>
            </a:r>
            <a:r>
              <a:rPr lang="en-US" altLang="zh-CN" dirty="0"/>
              <a:t>Bean</a:t>
            </a:r>
            <a:r>
              <a:rPr lang="zh-CN" altLang="en-US" dirty="0"/>
              <a:t>属性</a:t>
            </a:r>
          </a:p>
        </p:txBody>
      </p:sp>
    </p:spTree>
    <p:extLst>
      <p:ext uri="{BB962C8B-B14F-4D97-AF65-F5344CB8AC3E}">
        <p14:creationId xmlns:p14="http://schemas.microsoft.com/office/powerpoint/2010/main" val="247651218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E7272"/>
      </a:accent1>
      <a:accent2>
        <a:srgbClr val="92BD61"/>
      </a:accent2>
      <a:accent3>
        <a:srgbClr val="ECD873"/>
      </a:accent3>
      <a:accent4>
        <a:srgbClr val="1CA196"/>
      </a:accent4>
      <a:accent5>
        <a:srgbClr val="DE7272"/>
      </a:accent5>
      <a:accent6>
        <a:srgbClr val="92BD61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2718</TotalTime>
  <Words>839</Words>
  <Application>Microsoft Office PowerPoint</Application>
  <PresentationFormat>宽屏</PresentationFormat>
  <Paragraphs>77</Paragraphs>
  <Slides>13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等线</vt:lpstr>
      <vt:lpstr>汉仪趣黑W</vt:lpstr>
      <vt:lpstr>迷你简准圆</vt:lpstr>
      <vt:lpstr>微软雅黑</vt:lpstr>
      <vt:lpstr>Arial</vt:lpstr>
      <vt:lpstr>Century</vt:lpstr>
      <vt:lpstr>Wingdings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逆流的小鱼</dc:creator>
  <cp:lastModifiedBy>hello</cp:lastModifiedBy>
  <cp:revision>252</cp:revision>
  <dcterms:created xsi:type="dcterms:W3CDTF">2017-07-05T04:53:15Z</dcterms:created>
  <dcterms:modified xsi:type="dcterms:W3CDTF">2018-09-27T03:22:47Z</dcterms:modified>
</cp:coreProperties>
</file>

<file path=docProps/thumbnail.jpeg>
</file>